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2B92A1-0749-493E-94C4-2BFFA981EABA}">
  <a:tblStyle styleId="{622B92A1-0749-493E-94C4-2BFFA981EA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01c336835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01c3368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01c336835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01c33683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09e2f28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09e2f28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09e2f2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09e2f2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09e2f28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09e2f28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09dbc92d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09dbc92d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09dbc92d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09dbc92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09dbc92df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09dbc92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09dbc92d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09dbc92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076bdc66d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076bdc6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076bdc66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076bdc6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076bdc6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076bdc6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076bdc66d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076bdc6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076bdc66d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076bdc66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076bdc66d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076bdc6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01c33683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01c3368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01c3368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01c3368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01c3368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01c3368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01c33683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01c33683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21.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23.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image" Target="../media/image24.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33750" y="820100"/>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900"/>
              <a:t>SCHOLARSHIP APP</a:t>
            </a:r>
            <a:endParaRPr b="1" sz="5900"/>
          </a:p>
        </p:txBody>
      </p:sp>
      <p:sp>
        <p:nvSpPr>
          <p:cNvPr id="68" name="Google Shape;68;p13"/>
          <p:cNvSpPr txBox="1"/>
          <p:nvPr>
            <p:ph idx="1" type="subTitle"/>
          </p:nvPr>
        </p:nvSpPr>
        <p:spPr>
          <a:xfrm>
            <a:off x="390525" y="2789100"/>
            <a:ext cx="8222100" cy="23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600"/>
              <a:t>Batch-4 </a:t>
            </a:r>
            <a:r>
              <a:rPr lang="en" sz="2400"/>
              <a:t>                                                    </a:t>
            </a:r>
            <a:r>
              <a:rPr lang="en" sz="2700"/>
              <a:t>Guide,</a:t>
            </a:r>
            <a:endParaRPr sz="2700"/>
          </a:p>
          <a:p>
            <a:pPr indent="0" lvl="0" marL="0" rtl="0" algn="l">
              <a:spcBef>
                <a:spcPts val="0"/>
              </a:spcBef>
              <a:spcAft>
                <a:spcPts val="0"/>
              </a:spcAft>
              <a:buNone/>
            </a:pPr>
            <a:r>
              <a:rPr lang="en" sz="2700"/>
              <a:t>    </a:t>
            </a:r>
            <a:r>
              <a:rPr lang="en" sz="2400"/>
              <a:t>Ashritha.P                                              </a:t>
            </a:r>
            <a:r>
              <a:rPr lang="en" sz="2700"/>
              <a:t>Dr.K.Sangeetha</a:t>
            </a:r>
            <a:endParaRPr sz="2400"/>
          </a:p>
          <a:p>
            <a:pPr indent="0" lvl="0" marL="0" rtl="0" algn="l">
              <a:spcBef>
                <a:spcPts val="0"/>
              </a:spcBef>
              <a:spcAft>
                <a:spcPts val="0"/>
              </a:spcAft>
              <a:buNone/>
            </a:pPr>
            <a:r>
              <a:rPr lang="en" sz="2400"/>
              <a:t>   Madhumitha.P</a:t>
            </a:r>
            <a:r>
              <a:rPr lang="en" sz="2700"/>
              <a:t>                                                         </a:t>
            </a:r>
            <a:endParaRPr sz="2400"/>
          </a:p>
          <a:p>
            <a:pPr indent="0" lvl="0" marL="0" rtl="0" algn="l">
              <a:spcBef>
                <a:spcPts val="0"/>
              </a:spcBef>
              <a:spcAft>
                <a:spcPts val="0"/>
              </a:spcAft>
              <a:buNone/>
            </a:pPr>
            <a:r>
              <a:rPr lang="en" sz="2400"/>
              <a:t>   </a:t>
            </a:r>
            <a:endParaRPr sz="2400"/>
          </a:p>
          <a:p>
            <a:pPr indent="0" lvl="0" marL="0" rtl="0" algn="l">
              <a:spcBef>
                <a:spcPts val="0"/>
              </a:spcBef>
              <a:spcAft>
                <a:spcPts val="0"/>
              </a:spcAft>
              <a:buNone/>
            </a:pPr>
            <a:r>
              <a:rPr lang="en"/>
              <a:t>                                                                                     </a:t>
            </a:r>
            <a:r>
              <a:rPr lang="en" sz="2700"/>
              <a:t>                          </a:t>
            </a:r>
            <a:r>
              <a:rPr lang="en" sz="2000"/>
              <a:t> </a:t>
            </a:r>
            <a:endParaRPr sz="2000"/>
          </a:p>
          <a:p>
            <a:pPr indent="0" lvl="0" marL="0" rtl="0" algn="l">
              <a:spcBef>
                <a:spcPts val="0"/>
              </a:spcBef>
              <a:spcAft>
                <a:spcPts val="0"/>
              </a:spcAft>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1555550" y="590425"/>
            <a:ext cx="67869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DEVELOPMENT ENVIRONMENT</a:t>
            </a:r>
            <a:endParaRPr b="1" sz="3600"/>
          </a:p>
        </p:txBody>
      </p:sp>
      <p:sp>
        <p:nvSpPr>
          <p:cNvPr id="126" name="Google Shape;126;p22"/>
          <p:cNvSpPr txBox="1"/>
          <p:nvPr>
            <p:ph idx="1" type="body"/>
          </p:nvPr>
        </p:nvSpPr>
        <p:spPr>
          <a:xfrm>
            <a:off x="222100" y="1691800"/>
            <a:ext cx="8554800" cy="3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2"/>
                </a:solidFill>
              </a:rPr>
              <a:t>Hardware Requirements:</a:t>
            </a:r>
            <a:endParaRPr i="1" sz="21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a:t>
            </a:r>
            <a:r>
              <a:rPr i="1" lang="en" sz="2100">
                <a:solidFill>
                  <a:schemeClr val="dk2"/>
                </a:solidFill>
              </a:rPr>
              <a:t>System</a:t>
            </a:r>
            <a:endParaRPr i="1" sz="21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a:t>
            </a:r>
            <a:r>
              <a:rPr i="1" lang="en" sz="2100">
                <a:solidFill>
                  <a:schemeClr val="dk2"/>
                </a:solidFill>
              </a:rPr>
              <a:t>4GB RAM</a:t>
            </a:r>
            <a:endParaRPr i="1" sz="21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a:t>
            </a:r>
            <a:r>
              <a:rPr i="1" lang="en" sz="2100">
                <a:solidFill>
                  <a:schemeClr val="dk2"/>
                </a:solidFill>
              </a:rPr>
              <a:t>100 GB Memory space</a:t>
            </a:r>
            <a:endParaRPr i="1" sz="2100">
              <a:solidFill>
                <a:schemeClr val="dk2"/>
              </a:solidFill>
            </a:endParaRPr>
          </a:p>
          <a:p>
            <a:pPr indent="0" lvl="0" marL="0" rtl="0" algn="l">
              <a:spcBef>
                <a:spcPts val="1600"/>
              </a:spcBef>
              <a:spcAft>
                <a:spcPts val="0"/>
              </a:spcAft>
              <a:buNone/>
            </a:pPr>
            <a:r>
              <a:rPr i="1" lang="en" sz="2100">
                <a:solidFill>
                  <a:schemeClr val="dk2"/>
                </a:solidFill>
              </a:rPr>
              <a:t>      </a:t>
            </a:r>
            <a:endParaRPr i="1" sz="2100">
              <a:solidFill>
                <a:schemeClr val="dk2"/>
              </a:solidFill>
            </a:endParaRPr>
          </a:p>
          <a:p>
            <a:pPr indent="0" lvl="0" marL="0" rtl="0" algn="l">
              <a:spcBef>
                <a:spcPts val="1600"/>
              </a:spcBef>
              <a:spcAft>
                <a:spcPts val="1600"/>
              </a:spcAft>
              <a:buNone/>
            </a:pPr>
            <a:r>
              <a:rPr i="1" lang="en" sz="2100">
                <a:solidFill>
                  <a:schemeClr val="dk2"/>
                </a:solidFill>
              </a:rPr>
              <a:t> </a:t>
            </a:r>
            <a:endParaRPr i="1" sz="2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1555550" y="590425"/>
            <a:ext cx="67869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t>DEVELOPMENT ENVIRONMENT</a:t>
            </a:r>
            <a:endParaRPr b="1" sz="3600"/>
          </a:p>
        </p:txBody>
      </p:sp>
      <p:sp>
        <p:nvSpPr>
          <p:cNvPr id="132" name="Google Shape;132;p23"/>
          <p:cNvSpPr txBox="1"/>
          <p:nvPr>
            <p:ph idx="1" type="body"/>
          </p:nvPr>
        </p:nvSpPr>
        <p:spPr>
          <a:xfrm>
            <a:off x="222100" y="1691800"/>
            <a:ext cx="8554800" cy="3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2"/>
                </a:solidFill>
              </a:rPr>
              <a:t>Soft</a:t>
            </a:r>
            <a:r>
              <a:rPr i="1" lang="en" sz="2100">
                <a:solidFill>
                  <a:schemeClr val="dk2"/>
                </a:solidFill>
              </a:rPr>
              <a:t>ware Requirements:</a:t>
            </a:r>
            <a:endParaRPr i="1" sz="21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→Framework used - </a:t>
            </a:r>
            <a:r>
              <a:rPr i="1" lang="en" sz="2100">
                <a:solidFill>
                  <a:schemeClr val="dk2"/>
                </a:solidFill>
              </a:rPr>
              <a:t>Flutter</a:t>
            </a:r>
            <a:endParaRPr i="1" sz="21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→Coding language - </a:t>
            </a:r>
            <a:r>
              <a:rPr i="1" lang="en" sz="1800">
                <a:solidFill>
                  <a:schemeClr val="dk2"/>
                </a:solidFill>
              </a:rPr>
              <a:t>Dart</a:t>
            </a:r>
            <a:endParaRPr i="1" sz="1800">
              <a:solidFill>
                <a:schemeClr val="dk2"/>
              </a:solidFill>
            </a:endParaRPr>
          </a:p>
          <a:p>
            <a:pPr indent="0" lvl="0" marL="0" rtl="0" algn="l">
              <a:spcBef>
                <a:spcPts val="1600"/>
              </a:spcBef>
              <a:spcAft>
                <a:spcPts val="0"/>
              </a:spcAft>
              <a:buNone/>
            </a:pPr>
            <a:r>
              <a:rPr i="1" lang="en" sz="2100">
                <a:solidFill>
                  <a:schemeClr val="dk2"/>
                </a:solidFill>
              </a:rPr>
              <a:t>       </a:t>
            </a:r>
            <a:r>
              <a:rPr b="1" i="1" lang="en" sz="1800">
                <a:solidFill>
                  <a:schemeClr val="dk2"/>
                </a:solidFill>
              </a:rPr>
              <a:t>→Operating system - </a:t>
            </a:r>
            <a:r>
              <a:rPr i="1" lang="en" sz="1800">
                <a:solidFill>
                  <a:schemeClr val="dk2"/>
                </a:solidFill>
              </a:rPr>
              <a:t>Windows xp, Linux, Mac os</a:t>
            </a:r>
            <a:endParaRPr i="1" sz="2100">
              <a:solidFill>
                <a:schemeClr val="dk2"/>
              </a:solidFill>
            </a:endParaRPr>
          </a:p>
          <a:p>
            <a:pPr indent="0" lvl="0" marL="0" rtl="0" algn="l">
              <a:spcBef>
                <a:spcPts val="1600"/>
              </a:spcBef>
              <a:spcAft>
                <a:spcPts val="0"/>
              </a:spcAft>
              <a:buNone/>
            </a:pPr>
            <a:r>
              <a:rPr i="1" lang="en" sz="2100">
                <a:solidFill>
                  <a:schemeClr val="dk2"/>
                </a:solidFill>
              </a:rPr>
              <a:t>      </a:t>
            </a:r>
            <a:endParaRPr i="1" sz="2100">
              <a:solidFill>
                <a:schemeClr val="dk2"/>
              </a:solidFill>
            </a:endParaRPr>
          </a:p>
          <a:p>
            <a:pPr indent="0" lvl="0" marL="0" rtl="0" algn="l">
              <a:spcBef>
                <a:spcPts val="1600"/>
              </a:spcBef>
              <a:spcAft>
                <a:spcPts val="1600"/>
              </a:spcAft>
              <a:buNone/>
            </a:pPr>
            <a:r>
              <a:rPr i="1" lang="en" sz="2100">
                <a:solidFill>
                  <a:schemeClr val="dk2"/>
                </a:solidFill>
              </a:rPr>
              <a:t> </a:t>
            </a:r>
            <a:endParaRPr i="1" sz="21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pic>
        <p:nvPicPr>
          <p:cNvPr descr="Overhead shot of young people sitting on a boardwalk" id="137" name="Google Shape;137;p24"/>
          <p:cNvPicPr preferRelativeResize="0"/>
          <p:nvPr/>
        </p:nvPicPr>
        <p:blipFill rotWithShape="1">
          <a:blip r:embed="rId4">
            <a:alphaModFix/>
          </a:blip>
          <a:srcRect b="8063" l="0" r="1254" t="8630"/>
          <a:stretch/>
        </p:blipFill>
        <p:spPr>
          <a:xfrm>
            <a:off x="-30675" y="0"/>
            <a:ext cx="9174677" cy="5143502"/>
          </a:xfrm>
          <a:prstGeom prst="rect">
            <a:avLst/>
          </a:prstGeom>
          <a:noFill/>
          <a:ln>
            <a:noFill/>
          </a:ln>
        </p:spPr>
      </p:pic>
      <p:sp>
        <p:nvSpPr>
          <p:cNvPr id="138" name="Google Shape;138;p24"/>
          <p:cNvSpPr txBox="1"/>
          <p:nvPr>
            <p:ph type="title"/>
          </p:nvPr>
        </p:nvSpPr>
        <p:spPr>
          <a:xfrm>
            <a:off x="30375" y="-91900"/>
            <a:ext cx="4823700" cy="11469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i="1" lang="en" sz="3000"/>
              <a:t>SYSTEM ARCHITECTURE</a:t>
            </a:r>
            <a:endParaRPr i="1"/>
          </a:p>
        </p:txBody>
      </p:sp>
      <p:pic>
        <p:nvPicPr>
          <p:cNvPr id="139" name="Google Shape;139;p24"/>
          <p:cNvPicPr preferRelativeResize="0"/>
          <p:nvPr/>
        </p:nvPicPr>
        <p:blipFill>
          <a:blip r:embed="rId5">
            <a:alphaModFix/>
          </a:blip>
          <a:stretch>
            <a:fillRect/>
          </a:stretch>
        </p:blipFill>
        <p:spPr>
          <a:xfrm>
            <a:off x="95125" y="977175"/>
            <a:ext cx="6241373" cy="350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pic>
        <p:nvPicPr>
          <p:cNvPr descr="Overhead shot of young people sitting on a boardwalk" id="144" name="Google Shape;144;p25"/>
          <p:cNvPicPr preferRelativeResize="0"/>
          <p:nvPr/>
        </p:nvPicPr>
        <p:blipFill rotWithShape="1">
          <a:blip r:embed="rId4">
            <a:alphaModFix/>
          </a:blip>
          <a:srcRect b="8063" l="0" r="1254" t="8630"/>
          <a:stretch/>
        </p:blipFill>
        <p:spPr>
          <a:xfrm>
            <a:off x="-30675" y="0"/>
            <a:ext cx="9174676" cy="5143501"/>
          </a:xfrm>
          <a:prstGeom prst="rect">
            <a:avLst/>
          </a:prstGeom>
          <a:noFill/>
          <a:ln>
            <a:noFill/>
          </a:ln>
        </p:spPr>
      </p:pic>
      <p:sp>
        <p:nvSpPr>
          <p:cNvPr id="145" name="Google Shape;145;p25"/>
          <p:cNvSpPr txBox="1"/>
          <p:nvPr>
            <p:ph type="title"/>
          </p:nvPr>
        </p:nvSpPr>
        <p:spPr>
          <a:xfrm>
            <a:off x="44525" y="-98975"/>
            <a:ext cx="4823700" cy="11469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i="1" lang="en" sz="3000"/>
              <a:t>SYSTEM ARCHITECTURE</a:t>
            </a:r>
            <a:endParaRPr i="1"/>
          </a:p>
        </p:txBody>
      </p:sp>
      <p:pic>
        <p:nvPicPr>
          <p:cNvPr id="146" name="Google Shape;146;p25"/>
          <p:cNvPicPr preferRelativeResize="0"/>
          <p:nvPr/>
        </p:nvPicPr>
        <p:blipFill>
          <a:blip r:embed="rId5">
            <a:alphaModFix/>
          </a:blip>
          <a:stretch>
            <a:fillRect/>
          </a:stretch>
        </p:blipFill>
        <p:spPr>
          <a:xfrm>
            <a:off x="226400" y="743750"/>
            <a:ext cx="6133975" cy="406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descr="Overhead shot of young people sitting on a boardwalk" id="151" name="Google Shape;151;p26"/>
          <p:cNvPicPr preferRelativeResize="0"/>
          <p:nvPr/>
        </p:nvPicPr>
        <p:blipFill rotWithShape="1">
          <a:blip r:embed="rId4">
            <a:alphaModFix/>
          </a:blip>
          <a:srcRect b="8063" l="0" r="1254" t="8630"/>
          <a:stretch/>
        </p:blipFill>
        <p:spPr>
          <a:xfrm>
            <a:off x="-30675" y="0"/>
            <a:ext cx="9174676" cy="5143501"/>
          </a:xfrm>
          <a:prstGeom prst="rect">
            <a:avLst/>
          </a:prstGeom>
          <a:noFill/>
          <a:ln>
            <a:noFill/>
          </a:ln>
        </p:spPr>
      </p:pic>
      <p:sp>
        <p:nvSpPr>
          <p:cNvPr id="152" name="Google Shape;152;p26"/>
          <p:cNvSpPr txBox="1"/>
          <p:nvPr>
            <p:ph type="title"/>
          </p:nvPr>
        </p:nvSpPr>
        <p:spPr>
          <a:xfrm>
            <a:off x="30375" y="-91900"/>
            <a:ext cx="4823700" cy="11469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i="1" lang="en" sz="3000"/>
              <a:t>SYSTEM ARCHITECTURE</a:t>
            </a:r>
            <a:endParaRPr i="1"/>
          </a:p>
        </p:txBody>
      </p:sp>
      <p:pic>
        <p:nvPicPr>
          <p:cNvPr id="153" name="Google Shape;153;p26"/>
          <p:cNvPicPr preferRelativeResize="0"/>
          <p:nvPr/>
        </p:nvPicPr>
        <p:blipFill>
          <a:blip r:embed="rId5">
            <a:alphaModFix/>
          </a:blip>
          <a:stretch>
            <a:fillRect/>
          </a:stretch>
        </p:blipFill>
        <p:spPr>
          <a:xfrm>
            <a:off x="30376" y="687525"/>
            <a:ext cx="6758876" cy="4272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descr="Overhead shot of young people sitting on a boardwalk" id="158" name="Google Shape;158;p27"/>
          <p:cNvPicPr preferRelativeResize="0"/>
          <p:nvPr/>
        </p:nvPicPr>
        <p:blipFill rotWithShape="1">
          <a:blip r:embed="rId4">
            <a:alphaModFix/>
          </a:blip>
          <a:srcRect b="8063" l="0" r="1254" t="8630"/>
          <a:stretch/>
        </p:blipFill>
        <p:spPr>
          <a:xfrm>
            <a:off x="-30675" y="0"/>
            <a:ext cx="9174676" cy="5143501"/>
          </a:xfrm>
          <a:prstGeom prst="rect">
            <a:avLst/>
          </a:prstGeom>
          <a:noFill/>
          <a:ln>
            <a:noFill/>
          </a:ln>
        </p:spPr>
      </p:pic>
      <p:sp>
        <p:nvSpPr>
          <p:cNvPr id="159" name="Google Shape;159;p27"/>
          <p:cNvSpPr txBox="1"/>
          <p:nvPr>
            <p:ph type="title"/>
          </p:nvPr>
        </p:nvSpPr>
        <p:spPr>
          <a:xfrm>
            <a:off x="44525" y="-98975"/>
            <a:ext cx="4823700" cy="11469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i="1" lang="en" sz="3000"/>
              <a:t>SYSTEM ARCHITECTURE</a:t>
            </a:r>
            <a:endParaRPr i="1"/>
          </a:p>
        </p:txBody>
      </p:sp>
      <p:pic>
        <p:nvPicPr>
          <p:cNvPr id="160" name="Google Shape;160;p27"/>
          <p:cNvPicPr preferRelativeResize="0"/>
          <p:nvPr/>
        </p:nvPicPr>
        <p:blipFill>
          <a:blip r:embed="rId5">
            <a:alphaModFix/>
          </a:blip>
          <a:stretch>
            <a:fillRect/>
          </a:stretch>
        </p:blipFill>
        <p:spPr>
          <a:xfrm>
            <a:off x="529575" y="1011725"/>
            <a:ext cx="6113825" cy="387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8"/>
          <p:cNvSpPr txBox="1"/>
          <p:nvPr/>
        </p:nvSpPr>
        <p:spPr>
          <a:xfrm>
            <a:off x="951800" y="0"/>
            <a:ext cx="7145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900">
                <a:solidFill>
                  <a:srgbClr val="4C1130"/>
                </a:solidFill>
                <a:latin typeface="Georgia"/>
                <a:ea typeface="Georgia"/>
                <a:cs typeface="Georgia"/>
                <a:sym typeface="Georgia"/>
              </a:rPr>
              <a:t>USE CASE</a:t>
            </a:r>
            <a:r>
              <a:rPr b="1" i="1" lang="en" sz="2900">
                <a:solidFill>
                  <a:srgbClr val="4C1130"/>
                </a:solidFill>
                <a:latin typeface="Georgia"/>
                <a:ea typeface="Georgia"/>
                <a:cs typeface="Georgia"/>
                <a:sym typeface="Georgia"/>
              </a:rPr>
              <a:t> DIAGRAM</a:t>
            </a:r>
            <a:endParaRPr b="1" i="1" sz="2900">
              <a:solidFill>
                <a:srgbClr val="4C1130"/>
              </a:solidFill>
              <a:latin typeface="Georgia"/>
              <a:ea typeface="Georgia"/>
              <a:cs typeface="Georgia"/>
              <a:sym typeface="Georgia"/>
            </a:endParaRPr>
          </a:p>
        </p:txBody>
      </p:sp>
      <p:pic>
        <p:nvPicPr>
          <p:cNvPr id="166" name="Google Shape;166;p28"/>
          <p:cNvPicPr preferRelativeResize="0"/>
          <p:nvPr/>
        </p:nvPicPr>
        <p:blipFill>
          <a:blip r:embed="rId4">
            <a:alphaModFix/>
          </a:blip>
          <a:stretch>
            <a:fillRect/>
          </a:stretch>
        </p:blipFill>
        <p:spPr>
          <a:xfrm>
            <a:off x="2026700" y="528850"/>
            <a:ext cx="5074401" cy="4569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pic>
        <p:nvPicPr>
          <p:cNvPr id="171" name="Google Shape;171;p29"/>
          <p:cNvPicPr preferRelativeResize="0"/>
          <p:nvPr/>
        </p:nvPicPr>
        <p:blipFill>
          <a:blip r:embed="rId4">
            <a:alphaModFix/>
          </a:blip>
          <a:stretch>
            <a:fillRect/>
          </a:stretch>
        </p:blipFill>
        <p:spPr>
          <a:xfrm>
            <a:off x="749950" y="921000"/>
            <a:ext cx="7202299" cy="3868751"/>
          </a:xfrm>
          <a:prstGeom prst="rect">
            <a:avLst/>
          </a:prstGeom>
          <a:noFill/>
          <a:ln>
            <a:noFill/>
          </a:ln>
        </p:spPr>
      </p:pic>
      <p:sp>
        <p:nvSpPr>
          <p:cNvPr id="172" name="Google Shape;172;p29"/>
          <p:cNvSpPr txBox="1"/>
          <p:nvPr/>
        </p:nvSpPr>
        <p:spPr>
          <a:xfrm>
            <a:off x="813625" y="219325"/>
            <a:ext cx="7145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900">
                <a:solidFill>
                  <a:srgbClr val="4C1130"/>
                </a:solidFill>
                <a:latin typeface="Georgia"/>
                <a:ea typeface="Georgia"/>
                <a:cs typeface="Georgia"/>
                <a:sym typeface="Georgia"/>
              </a:rPr>
              <a:t>CLASS DIAGRAM</a:t>
            </a:r>
            <a:endParaRPr b="1" i="1" sz="2900">
              <a:solidFill>
                <a:srgbClr val="4C113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0"/>
          <p:cNvSpPr txBox="1"/>
          <p:nvPr/>
        </p:nvSpPr>
        <p:spPr>
          <a:xfrm>
            <a:off x="566000" y="219325"/>
            <a:ext cx="7145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900">
                <a:solidFill>
                  <a:srgbClr val="4C1130"/>
                </a:solidFill>
                <a:latin typeface="Georgia"/>
                <a:ea typeface="Georgia"/>
                <a:cs typeface="Georgia"/>
                <a:sym typeface="Georgia"/>
              </a:rPr>
              <a:t>ER </a:t>
            </a:r>
            <a:r>
              <a:rPr b="1" i="1" lang="en" sz="2900">
                <a:solidFill>
                  <a:srgbClr val="4C1130"/>
                </a:solidFill>
                <a:latin typeface="Georgia"/>
                <a:ea typeface="Georgia"/>
                <a:cs typeface="Georgia"/>
                <a:sym typeface="Georgia"/>
              </a:rPr>
              <a:t>DIAGRAM</a:t>
            </a:r>
            <a:endParaRPr b="1" i="1" sz="2900">
              <a:solidFill>
                <a:srgbClr val="4C1130"/>
              </a:solidFill>
              <a:latin typeface="Georgia"/>
              <a:ea typeface="Georgia"/>
              <a:cs typeface="Georgia"/>
              <a:sym typeface="Georgia"/>
            </a:endParaRPr>
          </a:p>
        </p:txBody>
      </p:sp>
      <p:pic>
        <p:nvPicPr>
          <p:cNvPr id="178" name="Google Shape;178;p30"/>
          <p:cNvPicPr preferRelativeResize="0"/>
          <p:nvPr/>
        </p:nvPicPr>
        <p:blipFill>
          <a:blip r:embed="rId4">
            <a:alphaModFix/>
          </a:blip>
          <a:stretch>
            <a:fillRect/>
          </a:stretch>
        </p:blipFill>
        <p:spPr>
          <a:xfrm>
            <a:off x="482200" y="1017075"/>
            <a:ext cx="7477125" cy="326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nvSpPr>
        <p:spPr>
          <a:xfrm>
            <a:off x="1381700" y="219325"/>
            <a:ext cx="71457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i="1" sz="2900">
              <a:solidFill>
                <a:srgbClr val="4C1130"/>
              </a:solidFill>
              <a:latin typeface="Georgia"/>
              <a:ea typeface="Georgia"/>
              <a:cs typeface="Georgia"/>
              <a:sym typeface="Georgia"/>
            </a:endParaRPr>
          </a:p>
        </p:txBody>
      </p:sp>
      <p:pic>
        <p:nvPicPr>
          <p:cNvPr id="184" name="Google Shape;184;p31"/>
          <p:cNvPicPr preferRelativeResize="0"/>
          <p:nvPr/>
        </p:nvPicPr>
        <p:blipFill>
          <a:blip r:embed="rId4">
            <a:alphaModFix/>
          </a:blip>
          <a:stretch>
            <a:fillRect/>
          </a:stretch>
        </p:blipFill>
        <p:spPr>
          <a:xfrm>
            <a:off x="944250" y="903125"/>
            <a:ext cx="7270000" cy="3988176"/>
          </a:xfrm>
          <a:prstGeom prst="rect">
            <a:avLst/>
          </a:prstGeom>
          <a:noFill/>
          <a:ln>
            <a:noFill/>
          </a:ln>
        </p:spPr>
      </p:pic>
      <p:sp>
        <p:nvSpPr>
          <p:cNvPr id="185" name="Google Shape;185;p31"/>
          <p:cNvSpPr txBox="1"/>
          <p:nvPr/>
        </p:nvSpPr>
        <p:spPr>
          <a:xfrm>
            <a:off x="1934575" y="257875"/>
            <a:ext cx="426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solidFill>
                  <a:srgbClr val="741B47"/>
                </a:solidFill>
                <a:latin typeface="Georgia"/>
                <a:ea typeface="Georgia"/>
                <a:cs typeface="Georgia"/>
                <a:sym typeface="Georgia"/>
              </a:rPr>
              <a:t>DATA FLOW DIAGRAM</a:t>
            </a:r>
            <a:endParaRPr b="1" i="1" sz="2400">
              <a:solidFill>
                <a:srgbClr val="741B47"/>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158950"/>
            <a:ext cx="7980000" cy="49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t>ABSTRACT:</a:t>
            </a:r>
            <a:endParaRPr b="1" sz="3100"/>
          </a:p>
          <a:p>
            <a:pPr indent="0" lvl="0" marL="0" rtl="0" algn="l">
              <a:spcBef>
                <a:spcPts val="0"/>
              </a:spcBef>
              <a:spcAft>
                <a:spcPts val="0"/>
              </a:spcAft>
              <a:buNone/>
            </a:pPr>
            <a:r>
              <a:rPr i="1" lang="en" sz="2100">
                <a:latin typeface="Georgia"/>
                <a:ea typeface="Georgia"/>
                <a:cs typeface="Georgia"/>
                <a:sym typeface="Georgia"/>
              </a:rPr>
              <a:t>-&gt;</a:t>
            </a:r>
            <a:r>
              <a:rPr i="1" lang="en" sz="1900">
                <a:latin typeface="Georgia"/>
                <a:ea typeface="Georgia"/>
                <a:cs typeface="Georgia"/>
                <a:sym typeface="Georgia"/>
              </a:rPr>
              <a:t> Scholarship Management System is software developed for   managing various types of scholarships.</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a:p>
            <a:pPr indent="0" lvl="0" marL="0" rtl="0" algn="l">
              <a:spcBef>
                <a:spcPts val="0"/>
              </a:spcBef>
              <a:spcAft>
                <a:spcPts val="0"/>
              </a:spcAft>
              <a:buNone/>
            </a:pPr>
            <a:r>
              <a:rPr i="1" lang="en" sz="1900">
                <a:latin typeface="Georgia"/>
                <a:ea typeface="Georgia"/>
                <a:cs typeface="Georgia"/>
                <a:sym typeface="Georgia"/>
              </a:rPr>
              <a:t>-&gt; The proposed system has been designed to replace the existing  manual system and user friendly. </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a:p>
            <a:pPr indent="0" lvl="0" marL="0" rtl="0" algn="l">
              <a:spcBef>
                <a:spcPts val="0"/>
              </a:spcBef>
              <a:spcAft>
                <a:spcPts val="0"/>
              </a:spcAft>
              <a:buNone/>
            </a:pPr>
            <a:r>
              <a:rPr i="1" lang="en" sz="1900">
                <a:latin typeface="Georgia"/>
                <a:ea typeface="Georgia"/>
                <a:cs typeface="Georgia"/>
                <a:sym typeface="Georgia"/>
              </a:rPr>
              <a:t>-&gt; It is used for managing the various scholarships in colleges.</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a:p>
            <a:pPr indent="0" lvl="0" marL="0" rtl="0" algn="l">
              <a:spcBef>
                <a:spcPts val="0"/>
              </a:spcBef>
              <a:spcAft>
                <a:spcPts val="0"/>
              </a:spcAft>
              <a:buNone/>
            </a:pPr>
            <a:r>
              <a:rPr i="1" lang="en" sz="1900">
                <a:latin typeface="Georgia"/>
                <a:ea typeface="Georgia"/>
                <a:cs typeface="Georgia"/>
                <a:sym typeface="Georgia"/>
              </a:rPr>
              <a:t>-&gt; It helps to find the details of </a:t>
            </a:r>
            <a:r>
              <a:rPr i="1" lang="en" sz="1900">
                <a:latin typeface="Georgia"/>
                <a:ea typeface="Georgia"/>
                <a:cs typeface="Georgia"/>
                <a:sym typeface="Georgia"/>
              </a:rPr>
              <a:t>eligible</a:t>
            </a:r>
            <a:r>
              <a:rPr i="1" lang="en" sz="1900">
                <a:latin typeface="Georgia"/>
                <a:ea typeface="Georgia"/>
                <a:cs typeface="Georgia"/>
                <a:sym typeface="Georgia"/>
              </a:rPr>
              <a:t> students and applied students.</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a:p>
            <a:pPr indent="0" lvl="0" marL="0" rtl="0" algn="l">
              <a:spcBef>
                <a:spcPts val="0"/>
              </a:spcBef>
              <a:spcAft>
                <a:spcPts val="0"/>
              </a:spcAft>
              <a:buNone/>
            </a:pPr>
            <a:r>
              <a:rPr i="1" lang="en" sz="1900">
                <a:latin typeface="Georgia"/>
                <a:ea typeface="Georgia"/>
                <a:cs typeface="Georgia"/>
                <a:sym typeface="Georgia"/>
              </a:rPr>
              <a:t>-&gt; In this various Universities/Colleges can add available scholarships and administrators can also add new scholarships update and delete the available scholarships.</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a:p>
            <a:pPr indent="0" lvl="0" marL="0" rtl="0" algn="l">
              <a:spcBef>
                <a:spcPts val="0"/>
              </a:spcBef>
              <a:spcAft>
                <a:spcPts val="0"/>
              </a:spcAft>
              <a:buNone/>
            </a:pPr>
            <a:r>
              <a:rPr i="1" lang="en" sz="1900">
                <a:latin typeface="Georgia"/>
                <a:ea typeface="Georgia"/>
                <a:cs typeface="Georgia"/>
                <a:sym typeface="Georgia"/>
              </a:rPr>
              <a:t>-&gt; Its very easy to handle than the existing system.</a:t>
            </a:r>
            <a:endParaRPr i="1" sz="1900">
              <a:latin typeface="Georgia"/>
              <a:ea typeface="Georgia"/>
              <a:cs typeface="Georgia"/>
              <a:sym typeface="Georgia"/>
            </a:endParaRPr>
          </a:p>
          <a:p>
            <a:pPr indent="0" lvl="0" marL="0" rtl="0" algn="l">
              <a:spcBef>
                <a:spcPts val="0"/>
              </a:spcBef>
              <a:spcAft>
                <a:spcPts val="0"/>
              </a:spcAft>
              <a:buNone/>
            </a:pPr>
            <a:r>
              <a:t/>
            </a:r>
            <a:endParaRPr i="1" sz="19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2"/>
          <p:cNvSpPr txBox="1"/>
          <p:nvPr>
            <p:ph type="title"/>
          </p:nvPr>
        </p:nvSpPr>
        <p:spPr>
          <a:xfrm>
            <a:off x="2986175" y="624500"/>
            <a:ext cx="36903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3600"/>
              <a:t>MODULES</a:t>
            </a:r>
            <a:endParaRPr b="1" i="1" sz="3600"/>
          </a:p>
        </p:txBody>
      </p:sp>
      <p:sp>
        <p:nvSpPr>
          <p:cNvPr id="191" name="Google Shape;191;p32"/>
          <p:cNvSpPr txBox="1"/>
          <p:nvPr>
            <p:ph idx="1" type="body"/>
          </p:nvPr>
        </p:nvSpPr>
        <p:spPr>
          <a:xfrm>
            <a:off x="1941000" y="1873475"/>
            <a:ext cx="5262000" cy="3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2"/>
                </a:solidFill>
              </a:rPr>
              <a:t>→ Registration form</a:t>
            </a:r>
            <a:endParaRPr i="1" sz="2100">
              <a:solidFill>
                <a:schemeClr val="dk2"/>
              </a:solidFill>
            </a:endParaRPr>
          </a:p>
          <a:p>
            <a:pPr indent="0" lvl="0" marL="0" rtl="0" algn="l">
              <a:spcBef>
                <a:spcPts val="1600"/>
              </a:spcBef>
              <a:spcAft>
                <a:spcPts val="0"/>
              </a:spcAft>
              <a:buNone/>
            </a:pPr>
            <a:r>
              <a:rPr i="1" lang="en" sz="2100">
                <a:solidFill>
                  <a:schemeClr val="dk2"/>
                </a:solidFill>
              </a:rPr>
              <a:t>→ Login</a:t>
            </a:r>
            <a:endParaRPr i="1" sz="2100">
              <a:solidFill>
                <a:schemeClr val="dk2"/>
              </a:solidFill>
            </a:endParaRPr>
          </a:p>
          <a:p>
            <a:pPr indent="0" lvl="0" marL="0" rtl="0" algn="l">
              <a:spcBef>
                <a:spcPts val="1600"/>
              </a:spcBef>
              <a:spcAft>
                <a:spcPts val="0"/>
              </a:spcAft>
              <a:buNone/>
            </a:pPr>
            <a:r>
              <a:rPr i="1" lang="en" sz="2100">
                <a:solidFill>
                  <a:schemeClr val="dk2"/>
                </a:solidFill>
              </a:rPr>
              <a:t>→ Admin   Organisation  Student</a:t>
            </a:r>
            <a:endParaRPr i="1" sz="2100">
              <a:solidFill>
                <a:schemeClr val="dk2"/>
              </a:solidFill>
            </a:endParaRPr>
          </a:p>
          <a:p>
            <a:pPr indent="0" lvl="0" marL="0" rtl="0" algn="l">
              <a:spcBef>
                <a:spcPts val="1600"/>
              </a:spcBef>
              <a:spcAft>
                <a:spcPts val="0"/>
              </a:spcAft>
              <a:buNone/>
            </a:pPr>
            <a:r>
              <a:rPr i="1" lang="en" sz="2100">
                <a:solidFill>
                  <a:schemeClr val="dk2"/>
                </a:solidFill>
              </a:rPr>
              <a:t>→ Scholarship details</a:t>
            </a:r>
            <a:endParaRPr i="1" sz="2100">
              <a:solidFill>
                <a:schemeClr val="dk2"/>
              </a:solidFill>
            </a:endParaRPr>
          </a:p>
          <a:p>
            <a:pPr indent="0" lvl="0" marL="0" rtl="0" algn="l">
              <a:spcBef>
                <a:spcPts val="1600"/>
              </a:spcBef>
              <a:spcAft>
                <a:spcPts val="0"/>
              </a:spcAft>
              <a:buNone/>
            </a:pPr>
            <a:r>
              <a:rPr i="1" lang="en" sz="2100">
                <a:solidFill>
                  <a:schemeClr val="dk2"/>
                </a:solidFill>
              </a:rPr>
              <a:t>      </a:t>
            </a:r>
            <a:endParaRPr i="1" sz="2100">
              <a:solidFill>
                <a:schemeClr val="dk2"/>
              </a:solidFill>
            </a:endParaRPr>
          </a:p>
          <a:p>
            <a:pPr indent="0" lvl="0" marL="0" rtl="0" algn="l">
              <a:spcBef>
                <a:spcPts val="1600"/>
              </a:spcBef>
              <a:spcAft>
                <a:spcPts val="1600"/>
              </a:spcAft>
              <a:buNone/>
            </a:pPr>
            <a:r>
              <a:rPr i="1" lang="en" sz="2100">
                <a:solidFill>
                  <a:schemeClr val="dk2"/>
                </a:solidFill>
              </a:rPr>
              <a:t> </a:t>
            </a:r>
            <a:endParaRPr i="1" sz="21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2986175" y="624500"/>
            <a:ext cx="36903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3600"/>
              <a:t>MODULES</a:t>
            </a:r>
            <a:endParaRPr b="1" i="1" sz="3600"/>
          </a:p>
        </p:txBody>
      </p:sp>
      <p:sp>
        <p:nvSpPr>
          <p:cNvPr id="197" name="Google Shape;197;p33"/>
          <p:cNvSpPr txBox="1"/>
          <p:nvPr>
            <p:ph idx="1" type="body"/>
          </p:nvPr>
        </p:nvSpPr>
        <p:spPr>
          <a:xfrm>
            <a:off x="68125" y="1669075"/>
            <a:ext cx="9075900" cy="35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100">
                <a:solidFill>
                  <a:schemeClr val="dk2"/>
                </a:solidFill>
              </a:rPr>
              <a:t> First as you open the app the register page will appear. If you are a new user you have to register else you have to login. And then in login page you will have three login sections to check whether you are admin, organisation or student. If you are a student you will be displayed a list of available scholarships of various universities or foundations. You can apply according to the incomes and mark. If its an admin you can add organisations/students which can add the. If the organisation can add scholarships. And the registered informations are stored in the firebase database from which we can get the information about students.</a:t>
            </a:r>
            <a:endParaRPr i="1" sz="2100">
              <a:solidFill>
                <a:schemeClr val="dk2"/>
              </a:solidFill>
            </a:endParaRPr>
          </a:p>
          <a:p>
            <a:pPr indent="0" lvl="0" marL="0" rtl="0" algn="l">
              <a:spcBef>
                <a:spcPts val="1600"/>
              </a:spcBef>
              <a:spcAft>
                <a:spcPts val="1600"/>
              </a:spcAft>
              <a:buNone/>
            </a:pPr>
            <a:r>
              <a:rPr i="1" lang="en" sz="2100">
                <a:solidFill>
                  <a:schemeClr val="dk2"/>
                </a:solidFill>
              </a:rPr>
              <a:t> </a:t>
            </a:r>
            <a:endParaRPr i="1" sz="21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4"/>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03" name="Google Shape;203;p34"/>
          <p:cNvSpPr txBox="1"/>
          <p:nvPr>
            <p:ph type="title"/>
          </p:nvPr>
        </p:nvSpPr>
        <p:spPr>
          <a:xfrm>
            <a:off x="490250" y="488250"/>
            <a:ext cx="7401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Georgia"/>
                <a:ea typeface="Georgia"/>
                <a:cs typeface="Georgia"/>
                <a:sym typeface="Georgia"/>
              </a:rPr>
              <a:t>SCREENSHOTS</a:t>
            </a:r>
            <a:endParaRPr b="1" i="1">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pic>
        <p:nvPicPr>
          <p:cNvPr id="208" name="Google Shape;208;p35"/>
          <p:cNvPicPr preferRelativeResize="0"/>
          <p:nvPr/>
        </p:nvPicPr>
        <p:blipFill>
          <a:blip r:embed="rId4">
            <a:alphaModFix/>
          </a:blip>
          <a:stretch>
            <a:fillRect/>
          </a:stretch>
        </p:blipFill>
        <p:spPr>
          <a:xfrm>
            <a:off x="1110025" y="0"/>
            <a:ext cx="2688649" cy="5143500"/>
          </a:xfrm>
          <a:prstGeom prst="rect">
            <a:avLst/>
          </a:prstGeom>
          <a:noFill/>
          <a:ln>
            <a:noFill/>
          </a:ln>
        </p:spPr>
      </p:pic>
      <p:pic>
        <p:nvPicPr>
          <p:cNvPr id="209" name="Google Shape;209;p35"/>
          <p:cNvPicPr preferRelativeResize="0"/>
          <p:nvPr/>
        </p:nvPicPr>
        <p:blipFill>
          <a:blip r:embed="rId5">
            <a:alphaModFix/>
          </a:blip>
          <a:stretch>
            <a:fillRect/>
          </a:stretch>
        </p:blipFill>
        <p:spPr>
          <a:xfrm>
            <a:off x="5169500" y="0"/>
            <a:ext cx="268864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p36"/>
          <p:cNvPicPr preferRelativeResize="0"/>
          <p:nvPr/>
        </p:nvPicPr>
        <p:blipFill>
          <a:blip r:embed="rId4">
            <a:alphaModFix/>
          </a:blip>
          <a:stretch>
            <a:fillRect/>
          </a:stretch>
        </p:blipFill>
        <p:spPr>
          <a:xfrm>
            <a:off x="1173175" y="0"/>
            <a:ext cx="2809024" cy="5143500"/>
          </a:xfrm>
          <a:prstGeom prst="rect">
            <a:avLst/>
          </a:prstGeom>
          <a:noFill/>
          <a:ln>
            <a:noFill/>
          </a:ln>
        </p:spPr>
      </p:pic>
      <p:pic>
        <p:nvPicPr>
          <p:cNvPr id="215" name="Google Shape;215;p36"/>
          <p:cNvPicPr preferRelativeResize="0"/>
          <p:nvPr/>
        </p:nvPicPr>
        <p:blipFill>
          <a:blip r:embed="rId5">
            <a:alphaModFix/>
          </a:blip>
          <a:stretch>
            <a:fillRect/>
          </a:stretch>
        </p:blipFill>
        <p:spPr>
          <a:xfrm>
            <a:off x="5406275" y="0"/>
            <a:ext cx="2609876"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pic>
        <p:nvPicPr>
          <p:cNvPr id="220" name="Google Shape;220;p37"/>
          <p:cNvPicPr preferRelativeResize="0"/>
          <p:nvPr/>
        </p:nvPicPr>
        <p:blipFill>
          <a:blip r:embed="rId4">
            <a:alphaModFix/>
          </a:blip>
          <a:stretch>
            <a:fillRect/>
          </a:stretch>
        </p:blipFill>
        <p:spPr>
          <a:xfrm>
            <a:off x="1310525" y="0"/>
            <a:ext cx="2765650" cy="5143500"/>
          </a:xfrm>
          <a:prstGeom prst="rect">
            <a:avLst/>
          </a:prstGeom>
          <a:noFill/>
          <a:ln>
            <a:noFill/>
          </a:ln>
        </p:spPr>
      </p:pic>
      <p:pic>
        <p:nvPicPr>
          <p:cNvPr id="221" name="Google Shape;221;p37"/>
          <p:cNvPicPr preferRelativeResize="0"/>
          <p:nvPr/>
        </p:nvPicPr>
        <p:blipFill>
          <a:blip r:embed="rId5">
            <a:alphaModFix/>
          </a:blip>
          <a:stretch>
            <a:fillRect/>
          </a:stretch>
        </p:blipFill>
        <p:spPr>
          <a:xfrm>
            <a:off x="4924000" y="0"/>
            <a:ext cx="281965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t/>
            </a:r>
            <a:endParaRPr sz="1600">
              <a:solidFill>
                <a:srgbClr val="737373"/>
              </a:solidFill>
              <a:latin typeface="Roboto"/>
              <a:ea typeface="Roboto"/>
              <a:cs typeface="Roboto"/>
              <a:sym typeface="Roboto"/>
            </a:endParaRPr>
          </a:p>
        </p:txBody>
      </p:sp>
      <p:pic>
        <p:nvPicPr>
          <p:cNvPr id="228" name="Google Shape;228;p38"/>
          <p:cNvPicPr preferRelativeResize="0"/>
          <p:nvPr/>
        </p:nvPicPr>
        <p:blipFill>
          <a:blip r:embed="rId4">
            <a:alphaModFix/>
          </a:blip>
          <a:stretch>
            <a:fillRect/>
          </a:stretch>
        </p:blipFill>
        <p:spPr>
          <a:xfrm>
            <a:off x="0" y="0"/>
            <a:ext cx="914399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9"/>
          <p:cNvSpPr txBox="1"/>
          <p:nvPr>
            <p:ph type="title"/>
          </p:nvPr>
        </p:nvSpPr>
        <p:spPr>
          <a:xfrm>
            <a:off x="2350325" y="669925"/>
            <a:ext cx="42918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3600">
                <a:latin typeface="Georgia"/>
                <a:ea typeface="Georgia"/>
                <a:cs typeface="Georgia"/>
                <a:sym typeface="Georgia"/>
              </a:rPr>
              <a:t>CONCLUSIONS</a:t>
            </a:r>
            <a:endParaRPr b="1" i="1" sz="3600">
              <a:latin typeface="Georgia"/>
              <a:ea typeface="Georgia"/>
              <a:cs typeface="Georgia"/>
              <a:sym typeface="Georgia"/>
            </a:endParaRPr>
          </a:p>
        </p:txBody>
      </p:sp>
      <p:sp>
        <p:nvSpPr>
          <p:cNvPr id="234" name="Google Shape;234;p39"/>
          <p:cNvSpPr txBox="1"/>
          <p:nvPr>
            <p:ph idx="1" type="body"/>
          </p:nvPr>
        </p:nvSpPr>
        <p:spPr>
          <a:xfrm>
            <a:off x="68125" y="1669075"/>
            <a:ext cx="9075900" cy="35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2"/>
                </a:solidFill>
              </a:rPr>
              <a:t>→ In this work, The online web-based application allowed students to apply for scholarship online irrespective of their geographical locations and also provide them with feedback services.</a:t>
            </a:r>
            <a:endParaRPr i="1" sz="1500">
              <a:solidFill>
                <a:schemeClr val="dk2"/>
              </a:solidFill>
            </a:endParaRPr>
          </a:p>
          <a:p>
            <a:pPr indent="0" lvl="0" marL="0" rtl="0" algn="l">
              <a:spcBef>
                <a:spcPts val="1600"/>
              </a:spcBef>
              <a:spcAft>
                <a:spcPts val="0"/>
              </a:spcAft>
              <a:buNone/>
            </a:pPr>
            <a:r>
              <a:rPr i="1" lang="en" sz="1500">
                <a:solidFill>
                  <a:schemeClr val="dk2"/>
                </a:solidFill>
              </a:rPr>
              <a:t> → The app was developed using Flutter and Firebase. It is hoped that effective implementation of this software product would eliminate many problems discovered during system’s investigation. We therefore make the following recommendations.  Individuals, foundations and private organizations that award scholarships to students and to automate their various scholarship application processes. </a:t>
            </a:r>
            <a:endParaRPr i="1" sz="1500">
              <a:solidFill>
                <a:schemeClr val="dk2"/>
              </a:solidFill>
            </a:endParaRPr>
          </a:p>
          <a:p>
            <a:pPr indent="0" lvl="0" marL="0" rtl="0" algn="l">
              <a:spcBef>
                <a:spcPts val="1600"/>
              </a:spcBef>
              <a:spcAft>
                <a:spcPts val="0"/>
              </a:spcAft>
              <a:buNone/>
            </a:pPr>
            <a:r>
              <a:rPr i="1" lang="en" sz="1500">
                <a:solidFill>
                  <a:schemeClr val="dk2"/>
                </a:solidFill>
              </a:rPr>
              <a:t>→ So that the workload associated with the manual system can be reduced considerably.It connects the organization and students who are in need to apply scholarship.</a:t>
            </a:r>
            <a:endParaRPr i="1" sz="1500">
              <a:solidFill>
                <a:schemeClr val="dk2"/>
              </a:solidFill>
            </a:endParaRPr>
          </a:p>
          <a:p>
            <a:pPr indent="0" lvl="0" marL="0" rtl="0" algn="l">
              <a:spcBef>
                <a:spcPts val="1600"/>
              </a:spcBef>
              <a:spcAft>
                <a:spcPts val="1600"/>
              </a:spcAft>
              <a:buNone/>
            </a:pPr>
            <a:r>
              <a:rPr i="1" lang="en" sz="1500">
                <a:solidFill>
                  <a:schemeClr val="dk2"/>
                </a:solidFill>
              </a:rPr>
              <a:t>→ Using this app its easy for anyone to apply and view scholarship details.  </a:t>
            </a:r>
            <a:endParaRPr i="1" sz="2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5"/>
          <p:cNvSpPr txBox="1"/>
          <p:nvPr>
            <p:ph type="title"/>
          </p:nvPr>
        </p:nvSpPr>
        <p:spPr>
          <a:xfrm>
            <a:off x="460950" y="454175"/>
            <a:ext cx="82221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Existing System</a:t>
            </a:r>
            <a:endParaRPr/>
          </a:p>
        </p:txBody>
      </p:sp>
      <p:sp>
        <p:nvSpPr>
          <p:cNvPr id="80" name="Google Shape;80;p15"/>
          <p:cNvSpPr txBox="1"/>
          <p:nvPr>
            <p:ph idx="1" type="body"/>
          </p:nvPr>
        </p:nvSpPr>
        <p:spPr>
          <a:xfrm>
            <a:off x="222100" y="1691800"/>
            <a:ext cx="8554800" cy="3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800">
              <a:solidFill>
                <a:schemeClr val="dk2"/>
              </a:solidFill>
            </a:endParaRPr>
          </a:p>
          <a:p>
            <a:pPr indent="0" lvl="0" marL="0" rtl="0" algn="l">
              <a:spcBef>
                <a:spcPts val="1600"/>
              </a:spcBef>
              <a:spcAft>
                <a:spcPts val="0"/>
              </a:spcAft>
              <a:buNone/>
            </a:pPr>
            <a:r>
              <a:rPr b="1" i="1" lang="en" sz="1800">
                <a:solidFill>
                  <a:schemeClr val="dk2"/>
                </a:solidFill>
              </a:rPr>
              <a:t>→</a:t>
            </a:r>
            <a:r>
              <a:rPr i="1" lang="en" sz="2100">
                <a:solidFill>
                  <a:schemeClr val="dk2"/>
                </a:solidFill>
              </a:rPr>
              <a:t>The scholarship webapps provide scholarship information about a particular university or a foundation and not the entire information.</a:t>
            </a:r>
            <a:endParaRPr i="1" sz="2100">
              <a:solidFill>
                <a:schemeClr val="dk2"/>
              </a:solidFill>
            </a:endParaRPr>
          </a:p>
          <a:p>
            <a:pPr indent="0" lvl="0" marL="0" rtl="0" algn="l">
              <a:spcBef>
                <a:spcPts val="1600"/>
              </a:spcBef>
              <a:spcAft>
                <a:spcPts val="1600"/>
              </a:spcAft>
              <a:buNone/>
            </a:pPr>
            <a:r>
              <a:rPr i="1" lang="en" sz="1800">
                <a:solidFill>
                  <a:schemeClr val="dk2"/>
                </a:solidFill>
              </a:rPr>
              <a:t>→</a:t>
            </a:r>
            <a:r>
              <a:rPr i="1" lang="en" sz="2100">
                <a:solidFill>
                  <a:schemeClr val="dk2"/>
                </a:solidFill>
              </a:rPr>
              <a:t>The already existing system is a webapp which </a:t>
            </a:r>
            <a:r>
              <a:rPr i="1" lang="en" sz="2100">
                <a:solidFill>
                  <a:schemeClr val="dk2"/>
                </a:solidFill>
              </a:rPr>
              <a:t>lack</a:t>
            </a:r>
            <a:r>
              <a:rPr i="1" lang="en" sz="2100">
                <a:solidFill>
                  <a:schemeClr val="dk2"/>
                </a:solidFill>
              </a:rPr>
              <a:t> information about students awareness of differences in college criteria are </a:t>
            </a:r>
            <a:r>
              <a:rPr i="1" lang="en" sz="2100">
                <a:solidFill>
                  <a:schemeClr val="dk2"/>
                </a:solidFill>
              </a:rPr>
              <a:t>significant</a:t>
            </a:r>
            <a:r>
              <a:rPr i="1" lang="en" sz="2100">
                <a:solidFill>
                  <a:schemeClr val="dk2"/>
                </a:solidFill>
              </a:rPr>
              <a:t> contributing factors leading to low rates of application.</a:t>
            </a:r>
            <a:endParaRPr i="1" sz="2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460950" y="454175"/>
            <a:ext cx="8222100" cy="7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a:t>
            </a:r>
            <a:r>
              <a:rPr lang="en"/>
              <a:t>System</a:t>
            </a:r>
            <a:endParaRPr/>
          </a:p>
        </p:txBody>
      </p:sp>
      <p:sp>
        <p:nvSpPr>
          <p:cNvPr id="86" name="Google Shape;86;p16"/>
          <p:cNvSpPr txBox="1"/>
          <p:nvPr>
            <p:ph idx="1" type="body"/>
          </p:nvPr>
        </p:nvSpPr>
        <p:spPr>
          <a:xfrm>
            <a:off x="132450" y="1675525"/>
            <a:ext cx="8879100" cy="3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500">
                <a:solidFill>
                  <a:srgbClr val="000000"/>
                </a:solidFill>
                <a:latin typeface="Arial"/>
                <a:ea typeface="Arial"/>
                <a:cs typeface="Arial"/>
                <a:sym typeface="Arial"/>
              </a:rPr>
              <a:t>India as we know is a densely populated country and every year more than 6 crores of Indians graduates from diverse backgrounds and with diversity in education. </a:t>
            </a:r>
            <a:endParaRPr b="1" i="1" sz="1500">
              <a:solidFill>
                <a:srgbClr val="000000"/>
              </a:solidFill>
              <a:latin typeface="Arial"/>
              <a:ea typeface="Arial"/>
              <a:cs typeface="Arial"/>
              <a:sym typeface="Arial"/>
            </a:endParaRPr>
          </a:p>
          <a:p>
            <a:pPr indent="0" lvl="0" marL="0" rtl="0" algn="l">
              <a:spcBef>
                <a:spcPts val="1600"/>
              </a:spcBef>
              <a:spcAft>
                <a:spcPts val="0"/>
              </a:spcAft>
              <a:buNone/>
            </a:pPr>
            <a:r>
              <a:rPr b="1" i="1" lang="en" sz="1500">
                <a:solidFill>
                  <a:srgbClr val="000000"/>
                </a:solidFill>
                <a:latin typeface="Arial"/>
                <a:ea typeface="Arial"/>
                <a:cs typeface="Arial"/>
                <a:sym typeface="Arial"/>
              </a:rPr>
              <a:t>Almost similar number of students enter into colleges for taking various education to help them in seeking jobs. With time students also look for good scholarships based on the merit, skills, income, etc. with growing technology and market scholarships in the market is also increasing but is the data is not confined to one place. </a:t>
            </a:r>
            <a:endParaRPr b="1" i="1" sz="1500">
              <a:solidFill>
                <a:srgbClr val="000000"/>
              </a:solidFill>
              <a:latin typeface="Arial"/>
              <a:ea typeface="Arial"/>
              <a:cs typeface="Arial"/>
              <a:sym typeface="Arial"/>
            </a:endParaRPr>
          </a:p>
          <a:p>
            <a:pPr indent="0" lvl="0" marL="0" rtl="0" algn="l">
              <a:spcBef>
                <a:spcPts val="1600"/>
              </a:spcBef>
              <a:spcAft>
                <a:spcPts val="0"/>
              </a:spcAft>
              <a:buNone/>
            </a:pPr>
            <a:r>
              <a:rPr b="1" i="1" lang="en" sz="1500">
                <a:solidFill>
                  <a:srgbClr val="000000"/>
                </a:solidFill>
                <a:latin typeface="Arial"/>
                <a:ea typeface="Arial"/>
                <a:cs typeface="Arial"/>
                <a:sym typeface="Arial"/>
              </a:rPr>
              <a:t>People have to find various places to check for good scholarships. Addressing this problem will help in knowing various national and international scholarships. </a:t>
            </a:r>
            <a:endParaRPr b="1" i="1" sz="1500">
              <a:solidFill>
                <a:srgbClr val="000000"/>
              </a:solidFill>
              <a:latin typeface="Arial"/>
              <a:ea typeface="Arial"/>
              <a:cs typeface="Arial"/>
              <a:sym typeface="Arial"/>
            </a:endParaRPr>
          </a:p>
          <a:p>
            <a:pPr indent="0" lvl="0" marL="0" rtl="0" algn="l">
              <a:spcBef>
                <a:spcPts val="1600"/>
              </a:spcBef>
              <a:spcAft>
                <a:spcPts val="1600"/>
              </a:spcAft>
              <a:buNone/>
            </a:pPr>
            <a:r>
              <a:rPr b="1" i="1" lang="en" sz="1500">
                <a:solidFill>
                  <a:srgbClr val="000000"/>
                </a:solidFill>
                <a:latin typeface="Arial"/>
                <a:ea typeface="Arial"/>
                <a:cs typeface="Arial"/>
                <a:sym typeface="Arial"/>
              </a:rPr>
              <a:t>It will encourage students to increase their merit to get such scholarships for better future. We will develop a mobile app that shows the list of all national and international scholarships that gives values to the students.</a:t>
            </a:r>
            <a:endParaRPr b="1" i="1"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92" name="Google Shape;92;p1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Georgia"/>
                <a:ea typeface="Georgia"/>
                <a:cs typeface="Georgia"/>
                <a:sym typeface="Georgia"/>
              </a:rPr>
              <a:t>LITERATURE </a:t>
            </a:r>
            <a:endParaRPr b="1" i="1">
              <a:latin typeface="Georgia"/>
              <a:ea typeface="Georgia"/>
              <a:cs typeface="Georgia"/>
              <a:sym typeface="Georgia"/>
            </a:endParaRPr>
          </a:p>
          <a:p>
            <a:pPr indent="0" lvl="0" marL="0" rtl="0" algn="l">
              <a:spcBef>
                <a:spcPts val="0"/>
              </a:spcBef>
              <a:spcAft>
                <a:spcPts val="0"/>
              </a:spcAft>
              <a:buNone/>
            </a:pPr>
            <a:r>
              <a:rPr b="1" i="1" lang="en">
                <a:latin typeface="Georgia"/>
                <a:ea typeface="Georgia"/>
                <a:cs typeface="Georgia"/>
                <a:sym typeface="Georgia"/>
              </a:rPr>
              <a:t>SURVEY</a:t>
            </a:r>
            <a:endParaRPr b="1" i="1">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pic>
        <p:nvPicPr>
          <p:cNvPr descr="Closeup from the side of a hand pushing a knob on an audio mixer" id="97" name="Google Shape;97;p18"/>
          <p:cNvPicPr preferRelativeResize="0"/>
          <p:nvPr/>
        </p:nvPicPr>
        <p:blipFill rotWithShape="1">
          <a:blip r:embed="rId4">
            <a:alphaModFix/>
          </a:blip>
          <a:srcRect b="15419" l="7506" r="42247" t="0"/>
          <a:stretch/>
        </p:blipFill>
        <p:spPr>
          <a:xfrm>
            <a:off x="-9150" y="0"/>
            <a:ext cx="4594498" cy="5143501"/>
          </a:xfrm>
          <a:prstGeom prst="rect">
            <a:avLst/>
          </a:prstGeom>
          <a:noFill/>
          <a:ln>
            <a:noFill/>
          </a:ln>
        </p:spPr>
      </p:pic>
      <p:sp>
        <p:nvSpPr>
          <p:cNvPr id="98" name="Google Shape;98;p18"/>
          <p:cNvSpPr txBox="1"/>
          <p:nvPr>
            <p:ph idx="2" type="body"/>
          </p:nvPr>
        </p:nvSpPr>
        <p:spPr>
          <a:xfrm>
            <a:off x="150" y="0"/>
            <a:ext cx="9144000" cy="51435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1600"/>
              </a:spcAft>
              <a:buNone/>
            </a:pPr>
            <a:r>
              <a:t/>
            </a:r>
            <a:endParaRPr sz="2400"/>
          </a:p>
        </p:txBody>
      </p:sp>
      <p:graphicFrame>
        <p:nvGraphicFramePr>
          <p:cNvPr id="99" name="Google Shape;99;p18"/>
          <p:cNvGraphicFramePr/>
          <p:nvPr/>
        </p:nvGraphicFramePr>
        <p:xfrm>
          <a:off x="150" y="0"/>
          <a:ext cx="3000000" cy="3000000"/>
        </p:xfrm>
        <a:graphic>
          <a:graphicData uri="http://schemas.openxmlformats.org/drawingml/2006/table">
            <a:tbl>
              <a:tblPr>
                <a:noFill/>
                <a:tableStyleId>{622B92A1-0749-493E-94C4-2BFFA981EABA}</a:tableStyleId>
              </a:tblPr>
              <a:tblGrid>
                <a:gridCol w="1729650"/>
                <a:gridCol w="1489900"/>
                <a:gridCol w="1606800"/>
                <a:gridCol w="1541900"/>
                <a:gridCol w="2775750"/>
              </a:tblGrid>
              <a:tr h="939375">
                <a:tc>
                  <a:txBody>
                    <a:bodyPr/>
                    <a:lstStyle/>
                    <a:p>
                      <a:pPr indent="0" lvl="0" marL="0" rtl="0" algn="l">
                        <a:spcBef>
                          <a:spcPts val="0"/>
                        </a:spcBef>
                        <a:spcAft>
                          <a:spcPts val="0"/>
                        </a:spcAft>
                        <a:buNone/>
                      </a:pPr>
                      <a:r>
                        <a:rPr lang="en"/>
                        <a:t>YEAR OF PUBLISHING</a:t>
                      </a:r>
                      <a:endParaRPr/>
                    </a:p>
                  </a:txBody>
                  <a:tcPr marT="91425" marB="91425" marR="91425" marL="9142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AUTHOR NAME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TITLE OF PAPER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MERITS &amp; </a:t>
                      </a:r>
                      <a:r>
                        <a:rPr lang="en"/>
                        <a:t>DEMERITS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EXPLANATION</a:t>
                      </a:r>
                      <a:endParaRPr/>
                    </a:p>
                  </a:txBody>
                  <a:tcPr marT="91425" marB="91425" marR="91425" marL="9142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2CC"/>
                    </a:solidFill>
                  </a:tcPr>
                </a:tc>
              </a:tr>
              <a:tr h="4204125">
                <a:tc>
                  <a:txBody>
                    <a:bodyPr/>
                    <a:lstStyle/>
                    <a:p>
                      <a:pPr indent="0" lvl="0" marL="0" rtl="0" algn="l">
                        <a:spcBef>
                          <a:spcPts val="0"/>
                        </a:spcBef>
                        <a:spcAft>
                          <a:spcPts val="0"/>
                        </a:spcAft>
                        <a:buNone/>
                      </a:pPr>
                      <a:r>
                        <a:rPr lang="en"/>
                        <a:t>2019</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GONZALES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AUTOMATED SCHOLARSHIP WEBAPP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They provide information that is scholarship office can give to scholars regarding the status alone.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they dont give information regarding the available scholarships and who are all eligible for the application.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They aim to develop a website of scholarship management with basic </a:t>
                      </a:r>
                      <a:r>
                        <a:rPr lang="en"/>
                        <a:t>requirements,</a:t>
                      </a:r>
                      <a:r>
                        <a:rPr lang="en"/>
                        <a:t> components and organise information of scholars of a university.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study utilises the design and </a:t>
                      </a:r>
                      <a:r>
                        <a:rPr lang="en"/>
                        <a:t>development</a:t>
                      </a:r>
                      <a:r>
                        <a:rPr lang="en"/>
                        <a:t> of the website since it focuses on the online application and detection of scholarship granted to the scholars.</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FF2CC"/>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pic>
        <p:nvPicPr>
          <p:cNvPr descr="Closeup from the side of a hand pushing a knob on an audio mixer" id="104" name="Google Shape;104;p19"/>
          <p:cNvPicPr preferRelativeResize="0"/>
          <p:nvPr/>
        </p:nvPicPr>
        <p:blipFill rotWithShape="1">
          <a:blip r:embed="rId4">
            <a:alphaModFix/>
          </a:blip>
          <a:srcRect b="15419" l="7506" r="42247" t="0"/>
          <a:stretch/>
        </p:blipFill>
        <p:spPr>
          <a:xfrm>
            <a:off x="-9150" y="0"/>
            <a:ext cx="4594499" cy="5143501"/>
          </a:xfrm>
          <a:prstGeom prst="rect">
            <a:avLst/>
          </a:prstGeom>
          <a:noFill/>
          <a:ln>
            <a:noFill/>
          </a:ln>
        </p:spPr>
      </p:pic>
      <p:sp>
        <p:nvSpPr>
          <p:cNvPr id="105" name="Google Shape;105;p19"/>
          <p:cNvSpPr txBox="1"/>
          <p:nvPr>
            <p:ph idx="2" type="body"/>
          </p:nvPr>
        </p:nvSpPr>
        <p:spPr>
          <a:xfrm>
            <a:off x="150" y="0"/>
            <a:ext cx="9144000" cy="51435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1600"/>
              </a:spcAft>
              <a:buNone/>
            </a:pPr>
            <a:r>
              <a:t/>
            </a:r>
            <a:endParaRPr sz="2400"/>
          </a:p>
        </p:txBody>
      </p:sp>
      <p:graphicFrame>
        <p:nvGraphicFramePr>
          <p:cNvPr id="106" name="Google Shape;106;p19"/>
          <p:cNvGraphicFramePr/>
          <p:nvPr/>
        </p:nvGraphicFramePr>
        <p:xfrm>
          <a:off x="150" y="0"/>
          <a:ext cx="3000000" cy="3000000"/>
        </p:xfrm>
        <a:graphic>
          <a:graphicData uri="http://schemas.openxmlformats.org/drawingml/2006/table">
            <a:tbl>
              <a:tblPr>
                <a:noFill/>
                <a:tableStyleId>{622B92A1-0749-493E-94C4-2BFFA981EABA}</a:tableStyleId>
              </a:tblPr>
              <a:tblGrid>
                <a:gridCol w="1729650"/>
                <a:gridCol w="1489900"/>
                <a:gridCol w="1606800"/>
                <a:gridCol w="1541900"/>
                <a:gridCol w="2775750"/>
              </a:tblGrid>
              <a:tr h="939375">
                <a:tc>
                  <a:txBody>
                    <a:bodyPr/>
                    <a:lstStyle/>
                    <a:p>
                      <a:pPr indent="0" lvl="0" marL="0" rtl="0" algn="l">
                        <a:spcBef>
                          <a:spcPts val="0"/>
                        </a:spcBef>
                        <a:spcAft>
                          <a:spcPts val="0"/>
                        </a:spcAft>
                        <a:buNone/>
                      </a:pPr>
                      <a:r>
                        <a:rPr lang="en"/>
                        <a:t>YEAR OF PUBLISHING</a:t>
                      </a:r>
                      <a:endParaRPr/>
                    </a:p>
                  </a:txBody>
                  <a:tcPr marT="91425" marB="91425" marR="91425" marL="9142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AUTHOR NAME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TITLE OF PAPER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MERITS &amp; DEMERITS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EXPLANATION</a:t>
                      </a:r>
                      <a:endParaRPr/>
                    </a:p>
                  </a:txBody>
                  <a:tcPr marT="91425" marB="91425" marR="91425" marL="9142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2CC"/>
                    </a:solidFill>
                  </a:tcPr>
                </a:tc>
              </a:tr>
              <a:tr h="4204125">
                <a:tc>
                  <a:txBody>
                    <a:bodyPr/>
                    <a:lstStyle/>
                    <a:p>
                      <a:pPr indent="0" lvl="0" marL="0" rtl="0" algn="l">
                        <a:spcBef>
                          <a:spcPts val="0"/>
                        </a:spcBef>
                        <a:spcAft>
                          <a:spcPts val="0"/>
                        </a:spcAft>
                        <a:buNone/>
                      </a:pPr>
                      <a:r>
                        <a:rPr lang="en"/>
                        <a:t>2015</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Wisconsin</a:t>
                      </a:r>
                      <a:r>
                        <a:rPr lang="en"/>
                        <a:t>-La Crosse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Online Scholarship WebApp </a:t>
                      </a:r>
                      <a:r>
                        <a:rPr lang="en"/>
                        <a:t>for</a:t>
                      </a:r>
                      <a:r>
                        <a:rPr lang="en"/>
                        <a:t> their foundation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They tend to maintain only the particular foundation’s records.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maintain info of large number of </a:t>
                      </a:r>
                      <a:r>
                        <a:rPr lang="en"/>
                        <a:t>scholars</a:t>
                      </a: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This System deals with a large number of Scholarship applications as the foundation uses paper-based processing.So,they automate  the task performed by this foundation,they used re-engineering approach nmaed “EVOLUTIONARY ENGINEERING APPROACH”</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FF2C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descr="Closeup from the side of a hand pushing a knob on an audio mixer" id="111" name="Google Shape;111;p20"/>
          <p:cNvPicPr preferRelativeResize="0"/>
          <p:nvPr/>
        </p:nvPicPr>
        <p:blipFill rotWithShape="1">
          <a:blip r:embed="rId4">
            <a:alphaModFix/>
          </a:blip>
          <a:srcRect b="15419" l="7506" r="42247" t="0"/>
          <a:stretch/>
        </p:blipFill>
        <p:spPr>
          <a:xfrm>
            <a:off x="-9150" y="0"/>
            <a:ext cx="4594499" cy="5143501"/>
          </a:xfrm>
          <a:prstGeom prst="rect">
            <a:avLst/>
          </a:prstGeom>
          <a:noFill/>
          <a:ln>
            <a:noFill/>
          </a:ln>
        </p:spPr>
      </p:pic>
      <p:sp>
        <p:nvSpPr>
          <p:cNvPr id="112" name="Google Shape;112;p20"/>
          <p:cNvSpPr txBox="1"/>
          <p:nvPr>
            <p:ph idx="2" type="body"/>
          </p:nvPr>
        </p:nvSpPr>
        <p:spPr>
          <a:xfrm>
            <a:off x="150" y="0"/>
            <a:ext cx="9144000" cy="51435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1600"/>
              </a:spcAft>
              <a:buNone/>
            </a:pPr>
            <a:r>
              <a:t/>
            </a:r>
            <a:endParaRPr sz="2400"/>
          </a:p>
        </p:txBody>
      </p:sp>
      <p:graphicFrame>
        <p:nvGraphicFramePr>
          <p:cNvPr id="113" name="Google Shape;113;p20"/>
          <p:cNvGraphicFramePr/>
          <p:nvPr/>
        </p:nvGraphicFramePr>
        <p:xfrm>
          <a:off x="150" y="0"/>
          <a:ext cx="3000000" cy="3000000"/>
        </p:xfrm>
        <a:graphic>
          <a:graphicData uri="http://schemas.openxmlformats.org/drawingml/2006/table">
            <a:tbl>
              <a:tblPr>
                <a:noFill/>
                <a:tableStyleId>{622B92A1-0749-493E-94C4-2BFFA981EABA}</a:tableStyleId>
              </a:tblPr>
              <a:tblGrid>
                <a:gridCol w="1729650"/>
                <a:gridCol w="1489900"/>
                <a:gridCol w="1606800"/>
                <a:gridCol w="1541900"/>
                <a:gridCol w="2775750"/>
              </a:tblGrid>
              <a:tr h="939375">
                <a:tc>
                  <a:txBody>
                    <a:bodyPr/>
                    <a:lstStyle/>
                    <a:p>
                      <a:pPr indent="0" lvl="0" marL="0" rtl="0" algn="l">
                        <a:spcBef>
                          <a:spcPts val="0"/>
                        </a:spcBef>
                        <a:spcAft>
                          <a:spcPts val="0"/>
                        </a:spcAft>
                        <a:buNone/>
                      </a:pPr>
                      <a:r>
                        <a:rPr lang="en"/>
                        <a:t>YEAR OF PUBLISHING</a:t>
                      </a:r>
                      <a:endParaRPr/>
                    </a:p>
                  </a:txBody>
                  <a:tcPr marT="91425" marB="91425" marR="91425" marL="9142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AUTHOR NAME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TITLE OF PAPER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MERITS &amp; DEMERITS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EXPLANATION</a:t>
                      </a:r>
                      <a:endParaRPr/>
                    </a:p>
                  </a:txBody>
                  <a:tcPr marT="91425" marB="91425" marR="91425" marL="9142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2CC"/>
                    </a:solidFill>
                  </a:tcPr>
                </a:tc>
              </a:tr>
              <a:tr h="4204125">
                <a:tc>
                  <a:txBody>
                    <a:bodyPr/>
                    <a:lstStyle/>
                    <a:p>
                      <a:pPr indent="0" lvl="0" marL="0" rtl="0" algn="l">
                        <a:spcBef>
                          <a:spcPts val="0"/>
                        </a:spcBef>
                        <a:spcAft>
                          <a:spcPts val="0"/>
                        </a:spcAft>
                        <a:buNone/>
                      </a:pPr>
                      <a:r>
                        <a:rPr lang="en"/>
                        <a:t>2013</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VILLANUEVA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SYSTEM FOR CBA SCHOLARSHIP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In this system the admins cannot add availabl scholarship information in the webapp.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The first phase made by the developer is to design and implement the database that would store all the data relevant to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there are two primary sets of data applicants and scholarships.</a:t>
                      </a:r>
                      <a:endParaRPr/>
                    </a:p>
                    <a:p>
                      <a:pPr indent="0" lvl="0" marL="0" rtl="0" algn="l">
                        <a:spcBef>
                          <a:spcPts val="0"/>
                        </a:spcBef>
                        <a:spcAft>
                          <a:spcPts val="0"/>
                        </a:spcAft>
                        <a:buNone/>
                      </a:pPr>
                      <a:r>
                        <a:rPr lang="en"/>
                        <a:t>In this system they can add, edit, delete and update information of each applicant. And the info are stored in database.</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FF2C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descr="Closeup from the side of a hand pushing a knob on an audio mixer" id="118" name="Google Shape;118;p21"/>
          <p:cNvPicPr preferRelativeResize="0"/>
          <p:nvPr/>
        </p:nvPicPr>
        <p:blipFill rotWithShape="1">
          <a:blip r:embed="rId4">
            <a:alphaModFix/>
          </a:blip>
          <a:srcRect b="15419" l="7506" r="42247" t="0"/>
          <a:stretch/>
        </p:blipFill>
        <p:spPr>
          <a:xfrm>
            <a:off x="-9150" y="0"/>
            <a:ext cx="4594499" cy="5143501"/>
          </a:xfrm>
          <a:prstGeom prst="rect">
            <a:avLst/>
          </a:prstGeom>
          <a:noFill/>
          <a:ln>
            <a:noFill/>
          </a:ln>
        </p:spPr>
      </p:pic>
      <p:sp>
        <p:nvSpPr>
          <p:cNvPr id="119" name="Google Shape;119;p21"/>
          <p:cNvSpPr txBox="1"/>
          <p:nvPr>
            <p:ph idx="2" type="body"/>
          </p:nvPr>
        </p:nvSpPr>
        <p:spPr>
          <a:xfrm>
            <a:off x="150" y="0"/>
            <a:ext cx="9144000" cy="51435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1600"/>
              </a:spcAft>
              <a:buNone/>
            </a:pPr>
            <a:r>
              <a:t/>
            </a:r>
            <a:endParaRPr sz="2400"/>
          </a:p>
        </p:txBody>
      </p:sp>
      <p:graphicFrame>
        <p:nvGraphicFramePr>
          <p:cNvPr id="120" name="Google Shape;120;p21"/>
          <p:cNvGraphicFramePr/>
          <p:nvPr/>
        </p:nvGraphicFramePr>
        <p:xfrm>
          <a:off x="150" y="0"/>
          <a:ext cx="3000000" cy="3000000"/>
        </p:xfrm>
        <a:graphic>
          <a:graphicData uri="http://schemas.openxmlformats.org/drawingml/2006/table">
            <a:tbl>
              <a:tblPr>
                <a:noFill/>
                <a:tableStyleId>{622B92A1-0749-493E-94C4-2BFFA981EABA}</a:tableStyleId>
              </a:tblPr>
              <a:tblGrid>
                <a:gridCol w="1729650"/>
                <a:gridCol w="1489900"/>
                <a:gridCol w="1606800"/>
                <a:gridCol w="1541900"/>
                <a:gridCol w="2775750"/>
              </a:tblGrid>
              <a:tr h="939375">
                <a:tc>
                  <a:txBody>
                    <a:bodyPr/>
                    <a:lstStyle/>
                    <a:p>
                      <a:pPr indent="0" lvl="0" marL="0" rtl="0" algn="l">
                        <a:spcBef>
                          <a:spcPts val="0"/>
                        </a:spcBef>
                        <a:spcAft>
                          <a:spcPts val="0"/>
                        </a:spcAft>
                        <a:buNone/>
                      </a:pPr>
                      <a:r>
                        <a:rPr lang="en"/>
                        <a:t>YEAR OF PUBLISHING</a:t>
                      </a:r>
                      <a:endParaRPr/>
                    </a:p>
                  </a:txBody>
                  <a:tcPr marT="91425" marB="91425" marR="91425" marL="9142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AUTHOR NAME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TITLE OF PAPER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MERITS &amp; DEMERITS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EXPLANATION</a:t>
                      </a:r>
                      <a:endParaRPr/>
                    </a:p>
                  </a:txBody>
                  <a:tcPr marT="91425" marB="91425" marR="91425" marL="9142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FF2CC"/>
                    </a:solidFill>
                  </a:tcPr>
                </a:tc>
              </a:tr>
              <a:tr h="4204125">
                <a:tc>
                  <a:txBody>
                    <a:bodyPr/>
                    <a:lstStyle/>
                    <a:p>
                      <a:pPr indent="0" lvl="0" marL="0" rtl="0" algn="l">
                        <a:spcBef>
                          <a:spcPts val="0"/>
                        </a:spcBef>
                        <a:spcAft>
                          <a:spcPts val="0"/>
                        </a:spcAft>
                        <a:buNone/>
                      </a:pPr>
                      <a:r>
                        <a:rPr lang="en"/>
                        <a:t>2015</a:t>
                      </a:r>
                      <a:endParaRPr/>
                    </a:p>
                  </a:txBody>
                  <a:tcPr marT="91425" marB="91425" marR="91425" marL="9142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LOPEZ</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Scholarship web app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It also can be used for </a:t>
                      </a:r>
                      <a:r>
                        <a:rPr lang="en"/>
                        <a:t>local</a:t>
                      </a:r>
                      <a:r>
                        <a:rPr lang="en"/>
                        <a:t> </a:t>
                      </a:r>
                      <a:r>
                        <a:rPr lang="en"/>
                        <a:t>assessment</a:t>
                      </a:r>
                      <a:r>
                        <a:rPr lang="en"/>
                        <a:t> of college of nursing fortheir college fees.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database is organised to produce query about student name progran and year.</a:t>
                      </a:r>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FF2CC"/>
                    </a:solidFill>
                  </a:tcPr>
                </a:tc>
                <a:tc>
                  <a:txBody>
                    <a:bodyPr/>
                    <a:lstStyle/>
                    <a:p>
                      <a:pPr indent="0" lvl="0" marL="0" rtl="0" algn="l">
                        <a:spcBef>
                          <a:spcPts val="0"/>
                        </a:spcBef>
                        <a:spcAft>
                          <a:spcPts val="0"/>
                        </a:spcAft>
                        <a:buNone/>
                      </a:pPr>
                      <a:r>
                        <a:rPr lang="en"/>
                        <a:t>Developed a system that aimed to form a system that stores the details of students their courses and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database is designed to be used by staff and other authorised user in the college to enable them to easily produce information required by users.</a:t>
                      </a:r>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FF2C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